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Roboto" panose="02000000000000000000" pitchFamily="2" charset="0"/>
      <p:regular r:id="rId17"/>
      <p:bold r:id="rId18"/>
      <p:italic r:id="rId19"/>
      <p:boldItalic r:id="rId20"/>
    </p:embeddedFont>
    <p:embeddedFont>
      <p:font typeface="Verdana" panose="020B0604030504040204" pitchFamily="34" charset="0"/>
      <p:regular r:id="rId21"/>
      <p:bold r:id="rId22"/>
      <p:italic r:id="rId23"/>
      <p:boldItalic r:id="rId24"/>
    </p:embeddedFont>
    <p:embeddedFont>
      <p:font typeface="Work Sans Light" pitchFamily="2" charset="0"/>
      <p:regular r:id="rId25"/>
      <p:bold r:id="rId26"/>
      <p:italic r:id="rId27"/>
      <p:boldItalic r:id="rId28"/>
    </p:embeddedFont>
    <p:embeddedFont>
      <p:font typeface="Work Sans Medium"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jScTK7jEdxivJqNcpDy8HFYkkQ0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201A2E-856B-4CCB-AB13-2DF3000436FD}">
  <a:tblStyle styleId="{75201A2E-856B-4CCB-AB13-2DF3000436FD}"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4ed825787_2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8" name="Google Shape;168;g1f4ed825787_2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6" name="Google Shape;17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8" name="Google Shape;1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11" name="Google Shape;2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0" name="Google Shape;1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a:spLocks noGrp="1"/>
          </p:cNvSpPr>
          <p:nvPr>
            <p:ph type="pic" idx="2"/>
          </p:nvPr>
        </p:nvSpPr>
        <p:spPr>
          <a:xfrm>
            <a:off x="5183188" y="987425"/>
            <a:ext cx="6172200" cy="4873625"/>
          </a:xfrm>
          <a:prstGeom prst="rect">
            <a:avLst/>
          </a:prstGeom>
          <a:noFill/>
          <a:ln>
            <a:noFill/>
          </a:ln>
        </p:spPr>
      </p:sp>
      <p:sp>
        <p:nvSpPr>
          <p:cNvPr id="18" name="Google Shape;1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27"/>
        <p:cNvGrpSpPr/>
        <p:nvPr/>
      </p:nvGrpSpPr>
      <p:grpSpPr>
        <a:xfrm>
          <a:off x="0" y="0"/>
          <a:ext cx="0" cy="0"/>
          <a:chOff x="0" y="0"/>
          <a:chExt cx="0" cy="0"/>
        </a:xfrm>
      </p:grpSpPr>
      <p:pic>
        <p:nvPicPr>
          <p:cNvPr id="28" name="Google Shape;28;p18"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9" name="Google Shape;29;p18"/>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30"/>
        <p:cNvGrpSpPr/>
        <p:nvPr/>
      </p:nvGrpSpPr>
      <p:grpSpPr>
        <a:xfrm>
          <a:off x="0" y="0"/>
          <a:ext cx="0" cy="0"/>
          <a:chOff x="0" y="0"/>
          <a:chExt cx="0" cy="0"/>
        </a:xfrm>
      </p:grpSpPr>
      <p:sp>
        <p:nvSpPr>
          <p:cNvPr id="31" name="Google Shape;3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4"/>
        <p:cNvGrpSpPr/>
        <p:nvPr/>
      </p:nvGrpSpPr>
      <p:grpSpPr>
        <a:xfrm>
          <a:off x="0" y="0"/>
          <a:ext cx="0" cy="0"/>
          <a:chOff x="0" y="0"/>
          <a:chExt cx="0" cy="0"/>
        </a:xfrm>
      </p:grpSpPr>
      <p:sp>
        <p:nvSpPr>
          <p:cNvPr id="35" name="Google Shape;35;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6"/>
        <p:cNvGrpSpPr/>
        <p:nvPr/>
      </p:nvGrpSpPr>
      <p:grpSpPr>
        <a:xfrm>
          <a:off x="0" y="0"/>
          <a:ext cx="0" cy="0"/>
          <a:chOff x="0" y="0"/>
          <a:chExt cx="0" cy="0"/>
        </a:xfrm>
      </p:grpSpPr>
      <p:sp>
        <p:nvSpPr>
          <p:cNvPr id="47" name="Google Shape;47;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2"/>
        <p:cNvGrpSpPr/>
        <p:nvPr/>
      </p:nvGrpSpPr>
      <p:grpSpPr>
        <a:xfrm>
          <a:off x="0" y="0"/>
          <a:ext cx="0" cy="0"/>
          <a:chOff x="0" y="0"/>
          <a:chExt cx="0" cy="0"/>
        </a:xfrm>
      </p:grpSpPr>
      <p:sp>
        <p:nvSpPr>
          <p:cNvPr id="53" name="Google Shape;5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9"/>
        <p:cNvGrpSpPr/>
        <p:nvPr/>
      </p:nvGrpSpPr>
      <p:grpSpPr>
        <a:xfrm>
          <a:off x="0" y="0"/>
          <a:ext cx="0" cy="0"/>
          <a:chOff x="0" y="0"/>
          <a:chExt cx="0" cy="0"/>
        </a:xfrm>
      </p:grpSpPr>
      <p:sp>
        <p:nvSpPr>
          <p:cNvPr id="60" name="Google Shape;6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J5JyOejaYNR4HsT-stynuUK-M56LAVao/view?usp=drive_lin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forms.gle/PqJcAruYBwVD32ks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docs.google.com/document/d/1_70qaygqtUhbrDbU6s5SiBhMcEvD_4gF/edit?usp=sharing&amp;ouid=113851609166169504605&amp;rtpof=true&amp;sd=tru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1Flwmae-nQW0c7K9cThxzNqigxdeGLNu/edit?usp=sharing&amp;ouid=113851609166169504605&amp;rtpof=true&amp;sd=tru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docs.google.com/document/d/1aOHF1-GCL_2S4Ytl5_sHQwSBU3XX85Zm/edit?usp=sharing&amp;ouid=113851609166169504605&amp;rtpof=true&amp;sd=tru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tyghdr2hEftW0LoEkNdWi-xYDnC7TZI-/view?usp=drive_lin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9" name="Google Shape;99;p1"/>
          <p:cNvSpPr txBox="1"/>
          <p:nvPr/>
        </p:nvSpPr>
        <p:spPr>
          <a:xfrm>
            <a:off x="8004014" y="6085642"/>
            <a:ext cx="405482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MX" sz="2000" b="0" i="0" u="none" strike="noStrike" cap="none">
                <a:solidFill>
                  <a:schemeClr val="accent6"/>
                </a:solidFill>
                <a:latin typeface="Calibri"/>
                <a:ea typeface="Calibri"/>
                <a:cs typeface="Calibri"/>
                <a:sym typeface="Calibri"/>
              </a:rPr>
              <a:t>Análisis y Desarrollo de Software</a:t>
            </a:r>
            <a:endParaRPr sz="1400" b="0" i="0" u="none" strike="noStrike" cap="none">
              <a:solidFill>
                <a:srgbClr val="000000"/>
              </a:solidFill>
              <a:latin typeface="Arial"/>
              <a:ea typeface="Arial"/>
              <a:cs typeface="Arial"/>
              <a:sym typeface="Arial"/>
            </a:endParaRPr>
          </a:p>
        </p:txBody>
      </p:sp>
      <p:sp>
        <p:nvSpPr>
          <p:cNvPr id="100" name="Google Shape;100;p1"/>
          <p:cNvSpPr txBox="1"/>
          <p:nvPr/>
        </p:nvSpPr>
        <p:spPr>
          <a:xfrm>
            <a:off x="7884543" y="1497726"/>
            <a:ext cx="3027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s-MX" sz="4000" b="0" i="0" u="none" strike="noStrike" cap="none" dirty="0">
                <a:solidFill>
                  <a:schemeClr val="dk1"/>
                </a:solidFill>
                <a:latin typeface="Work Sans Medium"/>
                <a:ea typeface="Work Sans Medium"/>
                <a:cs typeface="Work Sans Medium"/>
                <a:sym typeface="Work Sans Medium"/>
              </a:rPr>
              <a:t>AGRM</a:t>
            </a:r>
            <a:endParaRPr sz="1400" b="0" i="0" u="none" strike="noStrike" cap="none" dirty="0">
              <a:solidFill>
                <a:srgbClr val="000000"/>
              </a:solidFill>
              <a:latin typeface="Arial"/>
              <a:ea typeface="Arial"/>
              <a:cs typeface="Arial"/>
              <a:sym typeface="Arial"/>
            </a:endParaRPr>
          </a:p>
        </p:txBody>
      </p:sp>
      <p:pic>
        <p:nvPicPr>
          <p:cNvPr id="5" name="image2.png">
            <a:extLst>
              <a:ext uri="{FF2B5EF4-FFF2-40B4-BE49-F238E27FC236}">
                <a16:creationId xmlns:a16="http://schemas.microsoft.com/office/drawing/2014/main" id="{2E04C90E-7ECB-F0C9-4C6F-4EC5AED7B8AA}"/>
              </a:ext>
            </a:extLst>
          </p:cNvPr>
          <p:cNvPicPr/>
          <p:nvPr/>
        </p:nvPicPr>
        <p:blipFill>
          <a:blip r:embed="rId3"/>
          <a:srcRect/>
          <a:stretch>
            <a:fillRect/>
          </a:stretch>
        </p:blipFill>
        <p:spPr>
          <a:xfrm>
            <a:off x="214311" y="279144"/>
            <a:ext cx="6879067" cy="6206608"/>
          </a:xfrm>
          <a:prstGeom prst="rect">
            <a:avLst/>
          </a:prstGeo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f4ed825787_2_176"/>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72" name="Google Shape;172;g1f4ed825787_2_176"/>
          <p:cNvSpPr txBox="1"/>
          <p:nvPr/>
        </p:nvSpPr>
        <p:spPr>
          <a:xfrm>
            <a:off x="10847700" y="6396300"/>
            <a:ext cx="1344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MX" sz="18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formato</a:t>
            </a:r>
            <a:endParaRPr sz="1800" b="0" i="0" u="none" strike="noStrike" cap="none">
              <a:solidFill>
                <a:schemeClr val="dk1"/>
              </a:solidFill>
              <a:latin typeface="Calibri"/>
              <a:ea typeface="Calibri"/>
              <a:cs typeface="Calibri"/>
              <a:sym typeface="Calibri"/>
            </a:endParaRPr>
          </a:p>
        </p:txBody>
      </p:sp>
      <p:sp>
        <p:nvSpPr>
          <p:cNvPr id="173" name="Google Shape;173;g1f4ed825787_2_176"/>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dirty="0">
                <a:solidFill>
                  <a:schemeClr val="dk1"/>
                </a:solidFill>
                <a:latin typeface="Calibri"/>
                <a:ea typeface="Calibri"/>
                <a:cs typeface="Calibri"/>
                <a:sym typeface="Calibri"/>
              </a:rPr>
              <a:t>El restaurante al implementar el software</a:t>
            </a:r>
            <a:endParaRPr sz="2800" b="0" i="0" u="none" strike="noStrike" cap="none" dirty="0">
              <a:solidFill>
                <a:schemeClr val="dk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B323A0A9-48E9-C224-A23C-98373EFCB2E5}"/>
              </a:ext>
            </a:extLst>
          </p:cNvPr>
          <p:cNvPicPr>
            <a:picLocks noChangeAspect="1"/>
          </p:cNvPicPr>
          <p:nvPr/>
        </p:nvPicPr>
        <p:blipFill rotWithShape="1">
          <a:blip r:embed="rId4"/>
          <a:srcRect l="15177" t="16198" r="26197" b="8506"/>
          <a:stretch/>
        </p:blipFill>
        <p:spPr bwMode="auto">
          <a:xfrm>
            <a:off x="850286" y="2061295"/>
            <a:ext cx="6184900" cy="446595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Técnica de Recolección de Datos </a:t>
            </a:r>
            <a:endParaRPr/>
          </a:p>
        </p:txBody>
      </p:sp>
      <p:sp>
        <p:nvSpPr>
          <p:cNvPr id="180" name="Google Shape;180;p10"/>
          <p:cNvSpPr txBox="1"/>
          <p:nvPr/>
        </p:nvSpPr>
        <p:spPr>
          <a:xfrm>
            <a:off x="1409700" y="2038350"/>
            <a:ext cx="8839200" cy="277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rgbClr val="0D0D0D"/>
                </a:solidFill>
                <a:highlight>
                  <a:srgbClr val="FFFFFF"/>
                </a:highlight>
                <a:latin typeface="Roboto"/>
                <a:ea typeface="Roboto"/>
                <a:cs typeface="Roboto"/>
                <a:sym typeface="Roboto"/>
              </a:rPr>
              <a:t>La técnica usada para la recolección de datos fue realizar una encuesta la cual consta de 10 preguntas y fue respondida por </a:t>
            </a:r>
            <a:r>
              <a:rPr lang="es-MX" sz="1800" dirty="0">
                <a:solidFill>
                  <a:srgbClr val="0D0D0D"/>
                </a:solidFill>
                <a:highlight>
                  <a:srgbClr val="FFFFFF"/>
                </a:highlight>
                <a:latin typeface="Roboto"/>
                <a:ea typeface="Roboto"/>
                <a:cs typeface="Roboto"/>
                <a:sym typeface="Roboto"/>
              </a:rPr>
              <a:t>50</a:t>
            </a:r>
            <a:r>
              <a:rPr lang="es-MX" sz="1800" b="0" i="0" u="none" strike="noStrike" cap="none" dirty="0">
                <a:solidFill>
                  <a:srgbClr val="0D0D0D"/>
                </a:solidFill>
                <a:highlight>
                  <a:srgbClr val="FFFFFF"/>
                </a:highlight>
                <a:latin typeface="Roboto"/>
                <a:ea typeface="Roboto"/>
                <a:cs typeface="Roboto"/>
                <a:sym typeface="Roboto"/>
              </a:rPr>
              <a:t> personas.</a:t>
            </a:r>
            <a:endParaRPr sz="18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rgbClr val="0D0D0D"/>
                </a:solidFill>
                <a:highlight>
                  <a:srgbClr val="FFFFFF"/>
                </a:highlight>
                <a:latin typeface="Roboto"/>
                <a:ea typeface="Roboto"/>
                <a:cs typeface="Roboto"/>
                <a:sym typeface="Roboto"/>
              </a:rPr>
              <a:t>Esta </a:t>
            </a:r>
            <a:r>
              <a:rPr lang="es-MX" sz="1800" b="0" i="0" u="none" strike="noStrike" cap="none" dirty="0">
                <a:solidFill>
                  <a:schemeClr val="dk1"/>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encuesta</a:t>
            </a:r>
            <a:r>
              <a:rPr lang="es-MX" sz="1800" b="0" i="0" u="none" strike="noStrike" cap="none" dirty="0">
                <a:solidFill>
                  <a:schemeClr val="dk1"/>
                </a:solidFill>
                <a:highlight>
                  <a:srgbClr val="FFFFFF"/>
                </a:highlight>
                <a:latin typeface="Roboto"/>
                <a:ea typeface="Roboto"/>
                <a:cs typeface="Roboto"/>
                <a:sym typeface="Roboto"/>
              </a:rPr>
              <a:t> </a:t>
            </a:r>
            <a:r>
              <a:rPr lang="es-MX" sz="1800" b="0" i="0" u="none" strike="noStrike" cap="none" dirty="0">
                <a:solidFill>
                  <a:srgbClr val="0D0D0D"/>
                </a:solidFill>
                <a:highlight>
                  <a:srgbClr val="FFFFFF"/>
                </a:highlight>
                <a:latin typeface="Roboto"/>
                <a:ea typeface="Roboto"/>
                <a:cs typeface="Roboto"/>
                <a:sym typeface="Roboto"/>
              </a:rPr>
              <a:t>fue una ayuda para saber si un aplicativo web de gestión </a:t>
            </a:r>
            <a:r>
              <a:rPr lang="es-MX" sz="1800" dirty="0">
                <a:solidFill>
                  <a:srgbClr val="0D0D0D"/>
                </a:solidFill>
                <a:highlight>
                  <a:srgbClr val="FFFFFF"/>
                </a:highlight>
                <a:latin typeface="Roboto"/>
                <a:ea typeface="Roboto"/>
                <a:cs typeface="Roboto"/>
                <a:sym typeface="Roboto"/>
              </a:rPr>
              <a:t>de mesas </a:t>
            </a:r>
            <a:r>
              <a:rPr lang="es-MX" sz="1800" b="0" i="0" u="none" strike="noStrike" cap="none" dirty="0">
                <a:solidFill>
                  <a:srgbClr val="0D0D0D"/>
                </a:solidFill>
                <a:highlight>
                  <a:srgbClr val="FFFFFF"/>
                </a:highlight>
                <a:latin typeface="Roboto"/>
                <a:ea typeface="Roboto"/>
                <a:cs typeface="Roboto"/>
                <a:sym typeface="Roboto"/>
              </a:rPr>
              <a:t>era viable y tener más confianza para así poder crear el software </a:t>
            </a:r>
            <a:r>
              <a:rPr lang="es-MX" sz="1800" dirty="0">
                <a:solidFill>
                  <a:srgbClr val="0D0D0D"/>
                </a:solidFill>
                <a:highlight>
                  <a:srgbClr val="FFFFFF"/>
                </a:highlight>
                <a:latin typeface="Roboto"/>
                <a:ea typeface="Roboto"/>
                <a:cs typeface="Roboto"/>
                <a:sym typeface="Roboto"/>
              </a:rPr>
              <a:t>AGRM</a:t>
            </a:r>
            <a:endParaRPr sz="18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D0D0D"/>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D0D0D"/>
              </a:solidFill>
              <a:highlight>
                <a:srgbClr val="FFFFFF"/>
              </a:highlight>
              <a:latin typeface="Roboto"/>
              <a:ea typeface="Roboto"/>
              <a:cs typeface="Roboto"/>
              <a:sym typeface="Roboto"/>
            </a:endParaRPr>
          </a:p>
        </p:txBody>
      </p:sp>
      <p:sp>
        <p:nvSpPr>
          <p:cNvPr id="181" name="Google Shape;181;p10"/>
          <p:cNvSpPr txBox="1"/>
          <p:nvPr/>
        </p:nvSpPr>
        <p:spPr>
          <a:xfrm>
            <a:off x="10525500" y="6461250"/>
            <a:ext cx="30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D0D0D"/>
                </a:solidFill>
                <a:highlight>
                  <a:schemeClr val="lt1"/>
                </a:highlight>
                <a:latin typeface="Roboto"/>
                <a:ea typeface="Roboto"/>
                <a:cs typeface="Roboto"/>
                <a:sym typeface="Roboto"/>
              </a:rPr>
              <a:t>    </a:t>
            </a:r>
            <a:r>
              <a:rPr lang="es-MX" sz="1800" b="0" i="0" u="none" strike="noStrike" cap="none">
                <a:solidFill>
                  <a:schemeClr val="dk1"/>
                </a:solidFill>
                <a:highlight>
                  <a:schemeClr val="lt1"/>
                </a:highlight>
                <a:latin typeface="Roboto"/>
                <a:ea typeface="Roboto"/>
                <a:cs typeface="Roboto"/>
                <a:sym typeface="Roboto"/>
              </a:rPr>
              <a:t> </a:t>
            </a:r>
            <a:r>
              <a:rPr lang="es-MX" sz="1800" b="0" i="0" u="none" strike="noStrike" cap="none">
                <a:solidFill>
                  <a:schemeClr val="dk1"/>
                </a:solidFill>
                <a:highlight>
                  <a:schemeClr val="lt1"/>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Tabulación</a:t>
            </a:r>
            <a:r>
              <a:rPr lang="es-MX" sz="800" b="0" i="0" u="none" strike="noStrike" cap="none">
                <a:solidFill>
                  <a:schemeClr val="dk1"/>
                </a:solidFill>
                <a:latin typeface="Arial"/>
                <a:ea typeface="Arial"/>
                <a:cs typeface="Arial"/>
                <a:sym typeface="Arial"/>
              </a:rPr>
              <a:t> </a:t>
            </a:r>
            <a:endParaRPr sz="800" b="0" i="0" u="none" strike="noStrike" cap="none">
              <a:solidFill>
                <a:schemeClr val="dk1"/>
              </a:solidFill>
              <a:latin typeface="Arial"/>
              <a:ea typeface="Arial"/>
              <a:cs typeface="Arial"/>
              <a:sym typeface="Arial"/>
            </a:endParaRPr>
          </a:p>
        </p:txBody>
      </p:sp>
      <p:pic>
        <p:nvPicPr>
          <p:cNvPr id="3" name="Imagen 2">
            <a:extLst>
              <a:ext uri="{FF2B5EF4-FFF2-40B4-BE49-F238E27FC236}">
                <a16:creationId xmlns:a16="http://schemas.microsoft.com/office/drawing/2014/main" id="{F36A2947-8741-2630-D2FB-F762DD1689A3}"/>
              </a:ext>
            </a:extLst>
          </p:cNvPr>
          <p:cNvPicPr>
            <a:picLocks noChangeAspect="1"/>
          </p:cNvPicPr>
          <p:nvPr/>
        </p:nvPicPr>
        <p:blipFill rotWithShape="1">
          <a:blip r:embed="rId5"/>
          <a:srcRect l="22500" t="21491" r="23065" b="4801"/>
          <a:stretch/>
        </p:blipFill>
        <p:spPr>
          <a:xfrm>
            <a:off x="1017639" y="3769457"/>
            <a:ext cx="3478931" cy="2648424"/>
          </a:xfrm>
          <a:prstGeom prst="rect">
            <a:avLst/>
          </a:prstGeom>
        </p:spPr>
      </p:pic>
      <p:pic>
        <p:nvPicPr>
          <p:cNvPr id="4" name="image10.png">
            <a:extLst>
              <a:ext uri="{FF2B5EF4-FFF2-40B4-BE49-F238E27FC236}">
                <a16:creationId xmlns:a16="http://schemas.microsoft.com/office/drawing/2014/main" id="{BB2CB523-CE67-0391-11DE-093B65FFDAE6}"/>
              </a:ext>
            </a:extLst>
          </p:cNvPr>
          <p:cNvPicPr/>
          <p:nvPr/>
        </p:nvPicPr>
        <p:blipFill>
          <a:blip r:embed="rId6"/>
          <a:srcRect l="25968" t="25044" r="17007" b="27579"/>
          <a:stretch>
            <a:fillRect/>
          </a:stretch>
        </p:blipFill>
        <p:spPr>
          <a:xfrm>
            <a:off x="5216115" y="3573161"/>
            <a:ext cx="6508750" cy="3041015"/>
          </a:xfrm>
          <a:prstGeom prst="rect">
            <a:avLst/>
          </a:prstGeo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Requerimientos  </a:t>
            </a:r>
            <a:endParaRPr/>
          </a:p>
        </p:txBody>
      </p:sp>
      <p:sp>
        <p:nvSpPr>
          <p:cNvPr id="191" name="Google Shape;191;p12"/>
          <p:cNvSpPr txBox="1"/>
          <p:nvPr/>
        </p:nvSpPr>
        <p:spPr>
          <a:xfrm>
            <a:off x="10857250" y="6457800"/>
            <a:ext cx="225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documento</a:t>
            </a:r>
            <a:endParaRPr sz="1400" b="0" i="0" u="none" strike="noStrike" cap="none">
              <a:solidFill>
                <a:schemeClr val="dk1"/>
              </a:solidFill>
              <a:latin typeface="Calibri"/>
              <a:ea typeface="Calibri"/>
              <a:cs typeface="Calibri"/>
              <a:sym typeface="Calibri"/>
            </a:endParaRPr>
          </a:p>
        </p:txBody>
      </p:sp>
      <p:sp>
        <p:nvSpPr>
          <p:cNvPr id="192" name="Google Shape;192;p1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2"/>
          <p:cNvSpPr txBox="1"/>
          <p:nvPr/>
        </p:nvSpPr>
        <p:spPr>
          <a:xfrm>
            <a:off x="443400" y="1753925"/>
            <a:ext cx="46017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Requerimientos funcionales</a:t>
            </a:r>
            <a:endParaRPr sz="2800" b="0" i="0" u="none" strike="noStrike" cap="none">
              <a:solidFill>
                <a:schemeClr val="dk1"/>
              </a:solidFill>
              <a:latin typeface="Calibri"/>
              <a:ea typeface="Calibri"/>
              <a:cs typeface="Calibri"/>
              <a:sym typeface="Calibri"/>
            </a:endParaRPr>
          </a:p>
        </p:txBody>
      </p:sp>
      <p:sp>
        <p:nvSpPr>
          <p:cNvPr id="195" name="Google Shape;195;p12"/>
          <p:cNvSpPr txBox="1"/>
          <p:nvPr/>
        </p:nvSpPr>
        <p:spPr>
          <a:xfrm>
            <a:off x="6429050" y="1753925"/>
            <a:ext cx="5877900" cy="4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b="0" i="0" u="none" strike="noStrike" cap="none">
                <a:solidFill>
                  <a:schemeClr val="dk1"/>
                </a:solidFill>
                <a:latin typeface="Calibri"/>
                <a:ea typeface="Calibri"/>
                <a:cs typeface="Calibri"/>
                <a:sym typeface="Calibri"/>
              </a:rPr>
              <a:t>Requerimientos no funcionales</a:t>
            </a:r>
            <a:endParaRPr sz="2800" b="0" i="0" u="none" strike="noStrike" cap="none">
              <a:solidFill>
                <a:schemeClr val="dk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7C19DBB-3ECD-5E5C-DBA8-6961562D64C1}"/>
              </a:ext>
            </a:extLst>
          </p:cNvPr>
          <p:cNvPicPr>
            <a:picLocks noChangeAspect="1"/>
          </p:cNvPicPr>
          <p:nvPr/>
        </p:nvPicPr>
        <p:blipFill rotWithShape="1">
          <a:blip r:embed="rId4"/>
          <a:srcRect l="29879" t="28807" r="31290" b="10518"/>
          <a:stretch/>
        </p:blipFill>
        <p:spPr>
          <a:xfrm>
            <a:off x="851985" y="2434400"/>
            <a:ext cx="4734232" cy="4159045"/>
          </a:xfrm>
          <a:prstGeom prst="rect">
            <a:avLst/>
          </a:prstGeom>
        </p:spPr>
      </p:pic>
      <p:pic>
        <p:nvPicPr>
          <p:cNvPr id="5" name="Imagen 4">
            <a:extLst>
              <a:ext uri="{FF2B5EF4-FFF2-40B4-BE49-F238E27FC236}">
                <a16:creationId xmlns:a16="http://schemas.microsoft.com/office/drawing/2014/main" id="{02D59D7B-FBBE-65FC-BB2E-D1434ECF9FD1}"/>
              </a:ext>
            </a:extLst>
          </p:cNvPr>
          <p:cNvPicPr>
            <a:picLocks noChangeAspect="1"/>
          </p:cNvPicPr>
          <p:nvPr/>
        </p:nvPicPr>
        <p:blipFill rotWithShape="1">
          <a:blip r:embed="rId5"/>
          <a:srcRect l="30000" t="51150" r="29839" b="18480"/>
          <a:stretch/>
        </p:blipFill>
        <p:spPr>
          <a:xfrm>
            <a:off x="5923935" y="2740600"/>
            <a:ext cx="6268065" cy="26649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Mockup  </a:t>
            </a:r>
            <a:endParaRPr/>
          </a:p>
        </p:txBody>
      </p:sp>
      <p:sp>
        <p:nvSpPr>
          <p:cNvPr id="208" name="Google Shape;208;p13"/>
          <p:cNvSpPr txBox="1"/>
          <p:nvPr/>
        </p:nvSpPr>
        <p:spPr>
          <a:xfrm>
            <a:off x="9114063" y="1473450"/>
            <a:ext cx="2387700" cy="195555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chemeClr val="dk1"/>
              </a:buClr>
              <a:buSzPts val="2200"/>
              <a:buFont typeface="Calibri"/>
              <a:buChar char="●"/>
            </a:pPr>
            <a:r>
              <a:rPr lang="es-ES" sz="2200" b="0" i="0" u="none" strike="noStrike" cap="none" dirty="0">
                <a:solidFill>
                  <a:schemeClr val="dk1"/>
                </a:solidFill>
                <a:uFill>
                  <a:noFill/>
                </a:uFill>
                <a:latin typeface="Calibri"/>
                <a:ea typeface="Calibri"/>
                <a:cs typeface="Calibri"/>
                <a:sym typeface="Calibri"/>
              </a:rPr>
              <a:t>Gerente</a:t>
            </a:r>
          </a:p>
          <a:p>
            <a:pPr marL="457200" marR="0" lvl="0" indent="-368300" algn="l" rtl="0">
              <a:lnSpc>
                <a:spcPct val="100000"/>
              </a:lnSpc>
              <a:spcBef>
                <a:spcPts val="0"/>
              </a:spcBef>
              <a:spcAft>
                <a:spcPts val="0"/>
              </a:spcAft>
              <a:buClr>
                <a:schemeClr val="dk1"/>
              </a:buClr>
              <a:buSzPts val="2200"/>
              <a:buFont typeface="Calibri"/>
              <a:buChar char="●"/>
            </a:pPr>
            <a:r>
              <a:rPr lang="es-ES" sz="2200" dirty="0">
                <a:solidFill>
                  <a:schemeClr val="dk1"/>
                </a:solidFill>
                <a:uFill>
                  <a:noFill/>
                </a:uFill>
                <a:latin typeface="Calibri"/>
                <a:ea typeface="Calibri"/>
                <a:cs typeface="Calibri"/>
                <a:sym typeface="Calibri"/>
              </a:rPr>
              <a:t>Administrador</a:t>
            </a:r>
          </a:p>
          <a:p>
            <a:pPr marL="457200" marR="0" lvl="0" indent="-368300" algn="l" rtl="0">
              <a:lnSpc>
                <a:spcPct val="100000"/>
              </a:lnSpc>
              <a:spcBef>
                <a:spcPts val="0"/>
              </a:spcBef>
              <a:spcAft>
                <a:spcPts val="0"/>
              </a:spcAft>
              <a:buClr>
                <a:schemeClr val="dk1"/>
              </a:buClr>
              <a:buSzPts val="2200"/>
              <a:buFont typeface="Calibri"/>
              <a:buChar char="●"/>
            </a:pPr>
            <a:r>
              <a:rPr lang="es-ES" sz="2200" b="0" i="0" u="none" strike="noStrike" cap="none" dirty="0">
                <a:solidFill>
                  <a:schemeClr val="dk1"/>
                </a:solidFill>
                <a:uFill>
                  <a:noFill/>
                </a:uFill>
                <a:latin typeface="Calibri"/>
                <a:ea typeface="Calibri"/>
                <a:cs typeface="Calibri"/>
                <a:sym typeface="Calibri"/>
              </a:rPr>
              <a:t>Cliente</a:t>
            </a:r>
          </a:p>
          <a:p>
            <a:pPr marL="457200" marR="0" lvl="0" indent="-368300" algn="l" rtl="0">
              <a:lnSpc>
                <a:spcPct val="100000"/>
              </a:lnSpc>
              <a:spcBef>
                <a:spcPts val="0"/>
              </a:spcBef>
              <a:spcAft>
                <a:spcPts val="0"/>
              </a:spcAft>
              <a:buClr>
                <a:schemeClr val="dk1"/>
              </a:buClr>
              <a:buSzPts val="2200"/>
              <a:buFont typeface="Calibri"/>
              <a:buChar char="●"/>
            </a:pPr>
            <a:r>
              <a:rPr lang="es-ES" sz="2200" dirty="0">
                <a:solidFill>
                  <a:schemeClr val="dk1"/>
                </a:solidFill>
                <a:uFill>
                  <a:noFill/>
                </a:uFill>
                <a:latin typeface="Calibri"/>
                <a:ea typeface="Calibri"/>
                <a:cs typeface="Calibri"/>
                <a:sym typeface="Calibri"/>
              </a:rPr>
              <a:t>Recepcionista</a:t>
            </a:r>
            <a:endParaRPr sz="2200" b="0" i="0" u="none" strike="noStrike" cap="none" dirty="0">
              <a:solidFill>
                <a:schemeClr val="dk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6DC830CA-6B4F-9918-5C6E-526A3AFB1DDE}"/>
              </a:ext>
            </a:extLst>
          </p:cNvPr>
          <p:cNvPicPr>
            <a:picLocks noChangeAspect="1"/>
          </p:cNvPicPr>
          <p:nvPr/>
        </p:nvPicPr>
        <p:blipFill rotWithShape="1">
          <a:blip r:embed="rId3"/>
          <a:srcRect l="26613" t="23643" r="9154" b="13746"/>
          <a:stretch/>
        </p:blipFill>
        <p:spPr>
          <a:xfrm>
            <a:off x="0" y="1473450"/>
            <a:ext cx="3569110" cy="1955953"/>
          </a:xfrm>
          <a:prstGeom prst="rect">
            <a:avLst/>
          </a:prstGeom>
        </p:spPr>
      </p:pic>
      <p:pic>
        <p:nvPicPr>
          <p:cNvPr id="5" name="Imagen 4">
            <a:extLst>
              <a:ext uri="{FF2B5EF4-FFF2-40B4-BE49-F238E27FC236}">
                <a16:creationId xmlns:a16="http://schemas.microsoft.com/office/drawing/2014/main" id="{AED00120-F5A2-B2B4-E56B-98B71D07BE5B}"/>
              </a:ext>
            </a:extLst>
          </p:cNvPr>
          <p:cNvPicPr>
            <a:picLocks noChangeAspect="1"/>
          </p:cNvPicPr>
          <p:nvPr/>
        </p:nvPicPr>
        <p:blipFill rotWithShape="1">
          <a:blip r:embed="rId4"/>
          <a:srcRect l="40161" t="23213" r="22581" b="12024"/>
          <a:stretch/>
        </p:blipFill>
        <p:spPr>
          <a:xfrm>
            <a:off x="0" y="3406942"/>
            <a:ext cx="3569110" cy="3487993"/>
          </a:xfrm>
          <a:prstGeom prst="rect">
            <a:avLst/>
          </a:prstGeom>
        </p:spPr>
      </p:pic>
      <p:pic>
        <p:nvPicPr>
          <p:cNvPr id="7" name="Imagen 6">
            <a:extLst>
              <a:ext uri="{FF2B5EF4-FFF2-40B4-BE49-F238E27FC236}">
                <a16:creationId xmlns:a16="http://schemas.microsoft.com/office/drawing/2014/main" id="{D1D92650-8AFE-2CC4-6D57-53C49F4DB2D0}"/>
              </a:ext>
            </a:extLst>
          </p:cNvPr>
          <p:cNvPicPr>
            <a:picLocks noChangeAspect="1"/>
          </p:cNvPicPr>
          <p:nvPr/>
        </p:nvPicPr>
        <p:blipFill rotWithShape="1">
          <a:blip r:embed="rId5"/>
          <a:srcRect l="48750" t="23643" r="30844" b="13316"/>
          <a:stretch/>
        </p:blipFill>
        <p:spPr>
          <a:xfrm>
            <a:off x="3886108" y="1473450"/>
            <a:ext cx="3152337" cy="5475303"/>
          </a:xfrm>
          <a:prstGeom prst="rect">
            <a:avLst/>
          </a:prstGeom>
        </p:spPr>
      </p:pic>
      <p:pic>
        <p:nvPicPr>
          <p:cNvPr id="9" name="Imagen 8">
            <a:extLst>
              <a:ext uri="{FF2B5EF4-FFF2-40B4-BE49-F238E27FC236}">
                <a16:creationId xmlns:a16="http://schemas.microsoft.com/office/drawing/2014/main" id="{FE2D8788-DFF8-3F8C-A5B2-E9E80E68305C}"/>
              </a:ext>
            </a:extLst>
          </p:cNvPr>
          <p:cNvPicPr>
            <a:picLocks noChangeAspect="1"/>
          </p:cNvPicPr>
          <p:nvPr/>
        </p:nvPicPr>
        <p:blipFill rotWithShape="1">
          <a:blip r:embed="rId6"/>
          <a:srcRect l="39919" t="24073" r="22702" b="13746"/>
          <a:stretch/>
        </p:blipFill>
        <p:spPr>
          <a:xfrm>
            <a:off x="7038445" y="2975452"/>
            <a:ext cx="4151236" cy="38825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4" descr="Imagen que contiene Interfaz de usuario gráfica&#10;&#10;Descripción generada automáticamente"/>
          <p:cNvPicPr preferRelativeResize="0"/>
          <p:nvPr/>
        </p:nvPicPr>
        <p:blipFill rotWithShape="1">
          <a:blip r:embed="rId3">
            <a:alphaModFix/>
          </a:blip>
          <a:srcRect/>
          <a:stretch/>
        </p:blipFill>
        <p:spPr>
          <a:xfrm>
            <a:off x="0" y="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Work Sans Medium"/>
              <a:buNone/>
            </a:pPr>
            <a:r>
              <a:rPr lang="es-MX">
                <a:solidFill>
                  <a:schemeClr val="lt1"/>
                </a:solidFill>
                <a:latin typeface="Work Sans Medium"/>
                <a:ea typeface="Work Sans Medium"/>
                <a:cs typeface="Work Sans Medium"/>
                <a:sym typeface="Work Sans Medium"/>
              </a:rPr>
              <a:t>Integrantes</a:t>
            </a:r>
            <a:endParaRPr/>
          </a:p>
        </p:txBody>
      </p:sp>
      <p:pic>
        <p:nvPicPr>
          <p:cNvPr id="106" name="Google Shape;106;p2"/>
          <p:cNvPicPr preferRelativeResize="0"/>
          <p:nvPr/>
        </p:nvPicPr>
        <p:blipFill rotWithShape="1">
          <a:blip r:embed="rId3">
            <a:alphaModFix/>
          </a:blip>
          <a:srcRect/>
          <a:stretch/>
        </p:blipFill>
        <p:spPr>
          <a:xfrm>
            <a:off x="456236" y="1704513"/>
            <a:ext cx="3186738" cy="4005414"/>
          </a:xfrm>
          <a:prstGeom prst="rect">
            <a:avLst/>
          </a:prstGeom>
          <a:noFill/>
          <a:ln>
            <a:noFill/>
          </a:ln>
        </p:spPr>
      </p:pic>
      <p:sp>
        <p:nvSpPr>
          <p:cNvPr id="107" name="Google Shape;107;p2"/>
          <p:cNvSpPr txBox="1"/>
          <p:nvPr/>
        </p:nvSpPr>
        <p:spPr>
          <a:xfrm>
            <a:off x="4998126" y="2968556"/>
            <a:ext cx="5805900" cy="3692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s-ES" sz="1800" b="0" i="0" u="none" strike="noStrike" cap="none" dirty="0">
                <a:solidFill>
                  <a:schemeClr val="dk1"/>
                </a:solidFill>
                <a:latin typeface="Calibri"/>
                <a:ea typeface="Calibri"/>
                <a:cs typeface="Calibri"/>
                <a:sym typeface="Calibri"/>
              </a:rPr>
              <a:t>Cristian David Monzon Amortegui</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Formulación del Proyecto </a:t>
            </a:r>
            <a:endParaRPr/>
          </a:p>
        </p:txBody>
      </p:sp>
      <p:sp>
        <p:nvSpPr>
          <p:cNvPr id="113" name="Google Shape;113;p3"/>
          <p:cNvSpPr txBox="1"/>
          <p:nvPr/>
        </p:nvSpPr>
        <p:spPr>
          <a:xfrm>
            <a:off x="8182700" y="2706703"/>
            <a:ext cx="1420500" cy="646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MX" sz="3600" b="0" i="0" u="none" strike="noStrike" cap="none">
                <a:solidFill>
                  <a:schemeClr val="dk1"/>
                </a:solidFill>
                <a:latin typeface="Calibri"/>
                <a:ea typeface="Calibri"/>
                <a:cs typeface="Calibri"/>
                <a:sym typeface="Calibri"/>
              </a:rPr>
              <a:t>IRIS</a:t>
            </a:r>
            <a:endParaRPr sz="1400" b="0" i="0" u="none" strike="noStrike" cap="none">
              <a:solidFill>
                <a:srgbClr val="000000"/>
              </a:solidFill>
              <a:latin typeface="Arial"/>
              <a:ea typeface="Arial"/>
              <a:cs typeface="Arial"/>
              <a:sym typeface="Arial"/>
            </a:endParaRPr>
          </a:p>
        </p:txBody>
      </p:sp>
      <p:cxnSp>
        <p:nvCxnSpPr>
          <p:cNvPr id="114" name="Google Shape;114;p3"/>
          <p:cNvCxnSpPr/>
          <p:nvPr/>
        </p:nvCxnSpPr>
        <p:spPr>
          <a:xfrm>
            <a:off x="6021302" y="3837708"/>
            <a:ext cx="720000" cy="0"/>
          </a:xfrm>
          <a:prstGeom prst="straightConnector1">
            <a:avLst/>
          </a:prstGeom>
          <a:noFill/>
          <a:ln w="50800" cap="flat" cmpd="sng">
            <a:solidFill>
              <a:schemeClr val="accent6"/>
            </a:solidFill>
            <a:prstDash val="solid"/>
            <a:miter lim="800000"/>
            <a:headEnd type="none" w="sm" len="sm"/>
            <a:tailEnd type="none" w="sm" len="sm"/>
          </a:ln>
        </p:spPr>
      </p:cxnSp>
      <p:sp>
        <p:nvSpPr>
          <p:cNvPr id="115" name="Google Shape;115;p3"/>
          <p:cNvSpPr txBox="1"/>
          <p:nvPr/>
        </p:nvSpPr>
        <p:spPr>
          <a:xfrm>
            <a:off x="5909569" y="3969099"/>
            <a:ext cx="6096000"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dirty="0">
                <a:solidFill>
                  <a:schemeClr val="dk1"/>
                </a:solidFill>
                <a:latin typeface="Calibri"/>
                <a:ea typeface="Calibri"/>
                <a:cs typeface="Calibri"/>
                <a:sym typeface="Calibri"/>
              </a:rPr>
              <a:t>Plataforma Tecnológica para la Gestión </a:t>
            </a:r>
            <a:r>
              <a:rPr lang="es-MX" sz="1800" dirty="0">
                <a:solidFill>
                  <a:schemeClr val="dk1"/>
                </a:solidFill>
                <a:latin typeface="Calibri"/>
                <a:ea typeface="Calibri"/>
                <a:cs typeface="Calibri"/>
                <a:sym typeface="Calibri"/>
              </a:rPr>
              <a:t>y </a:t>
            </a:r>
            <a:r>
              <a:rPr lang="es-CO" sz="1800" dirty="0">
                <a:effectLst/>
                <a:latin typeface="Calibri" panose="020F0502020204030204" pitchFamily="34" charset="0"/>
                <a:ea typeface="Calibri" panose="020F0502020204030204" pitchFamily="34" charset="0"/>
              </a:rPr>
              <a:t>control de clientes al reservar, agilización de reportes junto al manejo de personal del área.</a:t>
            </a:r>
            <a:endParaRPr sz="1400" b="0" i="0" u="none" strike="noStrike" cap="none" dirty="0">
              <a:solidFill>
                <a:srgbClr val="000000"/>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a:stretch/>
        </p:blipFill>
        <p:spPr>
          <a:xfrm>
            <a:off x="-9850" y="1834875"/>
            <a:ext cx="5604769" cy="46993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General</a:t>
            </a:r>
            <a:endParaRPr sz="1800" b="0" i="0" u="none" strike="noStrike" cap="none">
              <a:solidFill>
                <a:schemeClr val="dk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a:stretch/>
        </p:blipFill>
        <p:spPr>
          <a:xfrm>
            <a:off x="6652477" y="1456884"/>
            <a:ext cx="5435536" cy="4991797"/>
          </a:xfrm>
          <a:prstGeom prst="rect">
            <a:avLst/>
          </a:prstGeom>
          <a:noFill/>
          <a:ln>
            <a:noFill/>
          </a:ln>
        </p:spPr>
      </p:pic>
      <p:cxnSp>
        <p:nvCxnSpPr>
          <p:cNvPr id="123" name="Google Shape;123;p4"/>
          <p:cNvCxnSpPr>
            <a:stCxn id="121"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sp>
        <p:nvSpPr>
          <p:cNvPr id="124" name="Google Shape;124;p4"/>
          <p:cNvSpPr txBox="1"/>
          <p:nvPr/>
        </p:nvSpPr>
        <p:spPr>
          <a:xfrm>
            <a:off x="1406025" y="3167825"/>
            <a:ext cx="4782900" cy="1472681"/>
          </a:xfrm>
          <a:prstGeom prst="rect">
            <a:avLst/>
          </a:prstGeom>
          <a:noFill/>
          <a:ln>
            <a:noFill/>
          </a:ln>
        </p:spPr>
        <p:txBody>
          <a:bodyPr spcFirstLastPara="1" wrap="square" lIns="91425" tIns="91425" rIns="91425" bIns="91425" anchor="t" anchorCtr="0">
            <a:spAutoFit/>
          </a:bodyPr>
          <a:lstStyle/>
          <a:p>
            <a:pPr>
              <a:lnSpc>
                <a:spcPct val="107000"/>
              </a:lnSpc>
              <a:spcAft>
                <a:spcPts val="800"/>
              </a:spcAft>
            </a:pPr>
            <a:r>
              <a:rPr lang="es-CO" sz="1800" dirty="0">
                <a:effectLst/>
                <a:latin typeface="Calibri" panose="020F0502020204030204" pitchFamily="34" charset="0"/>
                <a:ea typeface="Calibri" panose="020F0502020204030204" pitchFamily="34" charset="0"/>
              </a:rPr>
              <a:t>Implementar el software AGRM el cual permite el control y gestión de clientes al reservar mesas, haciendo más eficiente su funcionamiento en el área con módulos específicos para dicha tarea.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5"/>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Objetivo Específicos</a:t>
            </a:r>
            <a:endParaRPr sz="1800" b="0" i="0" u="none" strike="noStrike" cap="none">
              <a:solidFill>
                <a:schemeClr val="dk1"/>
              </a:solidFill>
              <a:latin typeface="Calibri"/>
              <a:ea typeface="Calibri"/>
              <a:cs typeface="Calibri"/>
              <a:sym typeface="Calibri"/>
            </a:endParaRPr>
          </a:p>
        </p:txBody>
      </p:sp>
      <p:cxnSp>
        <p:nvCxnSpPr>
          <p:cNvPr id="130" name="Google Shape;130;p5"/>
          <p:cNvCxnSpPr>
            <a:stCxn id="129"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31" name="Google Shape;131;p5"/>
          <p:cNvPicPr preferRelativeResize="0"/>
          <p:nvPr/>
        </p:nvPicPr>
        <p:blipFill rotWithShape="1">
          <a:blip r:embed="rId3">
            <a:alphaModFix/>
          </a:blip>
          <a:srcRect/>
          <a:stretch/>
        </p:blipFill>
        <p:spPr>
          <a:xfrm>
            <a:off x="6720396" y="1399620"/>
            <a:ext cx="5185207" cy="4415253"/>
          </a:xfrm>
          <a:prstGeom prst="rect">
            <a:avLst/>
          </a:prstGeom>
          <a:noFill/>
          <a:ln>
            <a:noFill/>
          </a:ln>
        </p:spPr>
      </p:pic>
      <p:sp>
        <p:nvSpPr>
          <p:cNvPr id="132" name="Google Shape;132;p5"/>
          <p:cNvSpPr txBox="1"/>
          <p:nvPr/>
        </p:nvSpPr>
        <p:spPr>
          <a:xfrm>
            <a:off x="319650" y="1304350"/>
            <a:ext cx="5547900" cy="5317500"/>
          </a:xfrm>
          <a:prstGeom prst="rect">
            <a:avLst/>
          </a:prstGeom>
          <a:noFill/>
          <a:ln>
            <a:noFill/>
          </a:ln>
        </p:spPr>
        <p:txBody>
          <a:bodyPr spcFirstLastPara="1" wrap="square" lIns="91425" tIns="91425" rIns="91425" bIns="91425" anchor="t" anchorCtr="0">
            <a:normAutofit/>
          </a:bodyPr>
          <a:lstStyle/>
          <a:p>
            <a:pPr marL="342900" lvl="0" indent="-342900">
              <a:lnSpc>
                <a:spcPct val="107000"/>
              </a:lnSpc>
              <a:buClr>
                <a:srgbClr val="000000"/>
              </a:buClr>
              <a:buFont typeface="+mj-lt"/>
              <a:buAutoNum type="arabicPeriod"/>
            </a:pPr>
            <a:r>
              <a:rPr lang="es-CO" sz="1800" dirty="0">
                <a:effectLst/>
                <a:latin typeface="Calibri" panose="020F0502020204030204" pitchFamily="34" charset="0"/>
                <a:ea typeface="Times New Roman" panose="02020603050405020304" pitchFamily="18" charset="0"/>
                <a:cs typeface="Calibri" panose="020F0502020204030204" pitchFamily="34" charset="0"/>
              </a:rPr>
              <a:t>Planificar los módulos de Gerente, Cliente, Recepción, Mesas y Reservas, asegurando una estructura funcional y coherente.</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
                <a:srgbClr val="000000"/>
              </a:buClr>
              <a:buFont typeface="+mj-lt"/>
              <a:buAutoNum type="arabicPeriod"/>
            </a:pPr>
            <a:r>
              <a:rPr lang="es-CO" sz="1800" dirty="0">
                <a:effectLst/>
                <a:latin typeface="Calibri" panose="020F0502020204030204" pitchFamily="34" charset="0"/>
                <a:ea typeface="Times New Roman" panose="02020603050405020304" pitchFamily="18" charset="0"/>
                <a:cs typeface="Calibri" panose="020F0502020204030204" pitchFamily="34" charset="0"/>
              </a:rPr>
              <a:t>Diseñar los módulos de Gerente, Cliente, Recepción, Mesas, Pagos y Reservas, con una interfaz intuitiva y alineada con las necesidades operativas.</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buClr>
                <a:srgbClr val="000000"/>
              </a:buClr>
              <a:buFont typeface="+mj-lt"/>
              <a:buAutoNum type="arabicPeriod"/>
            </a:pPr>
            <a:r>
              <a:rPr lang="es-CO" sz="1800" dirty="0">
                <a:effectLst/>
                <a:latin typeface="Calibri" panose="020F0502020204030204" pitchFamily="34" charset="0"/>
                <a:ea typeface="Times New Roman" panose="02020603050405020304" pitchFamily="18" charset="0"/>
                <a:cs typeface="Calibri" panose="020F0502020204030204" pitchFamily="34" charset="0"/>
              </a:rPr>
              <a:t>Desarrollar los módulos de Gerente, Cliente, Recepción, Mesas, Pagos y Reservas, garantizando su integración efectiva y su correcto funcionamiento.</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Clr>
                <a:srgbClr val="000000"/>
              </a:buClr>
              <a:buFont typeface="+mj-lt"/>
              <a:buAutoNum type="arabicPeriod"/>
            </a:pPr>
            <a:r>
              <a:rPr lang="es-CO" sz="1800" dirty="0">
                <a:effectLst/>
                <a:latin typeface="Calibri" panose="020F0502020204030204" pitchFamily="34" charset="0"/>
                <a:ea typeface="Times New Roman" panose="02020603050405020304" pitchFamily="18" charset="0"/>
                <a:cs typeface="Calibri" panose="020F0502020204030204" pitchFamily="34" charset="0"/>
              </a:rPr>
              <a:t>Implementar un sistema de almacenamiento en la nube que sea económico y eficaz, optimizando la gestión y el acceso a los datos.</a:t>
            </a:r>
            <a:endParaRPr lang="es-CO" sz="18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6"/>
          <p:cNvSpPr txBox="1"/>
          <p:nvPr/>
        </p:nvSpPr>
        <p:spPr>
          <a:xfrm>
            <a:off x="950054" y="178214"/>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dirty="0">
                <a:solidFill>
                  <a:srgbClr val="38AA00"/>
                </a:solidFill>
                <a:latin typeface="Work Sans Light"/>
                <a:ea typeface="Work Sans Light"/>
                <a:cs typeface="Work Sans Light"/>
                <a:sym typeface="Work Sans Light"/>
              </a:rPr>
              <a:t>Planteamiento del Problema</a:t>
            </a:r>
            <a:endParaRPr sz="1800" b="0" i="0" u="none" strike="noStrike" cap="none" dirty="0">
              <a:solidFill>
                <a:schemeClr val="dk1"/>
              </a:solidFill>
              <a:latin typeface="Calibri"/>
              <a:ea typeface="Calibri"/>
              <a:cs typeface="Calibri"/>
              <a:sym typeface="Calibri"/>
            </a:endParaRPr>
          </a:p>
        </p:txBody>
      </p:sp>
      <p:cxnSp>
        <p:nvCxnSpPr>
          <p:cNvPr id="138" name="Google Shape;138;p6"/>
          <p:cNvCxnSpPr>
            <a:stCxn id="137" idx="1"/>
          </p:cNvCxnSpPr>
          <p:nvPr/>
        </p:nvCxnSpPr>
        <p:spPr>
          <a:xfrm rot="10800000" flipH="1">
            <a:off x="950054" y="666729"/>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39" name="Google Shape;139;p6"/>
          <p:cNvPicPr preferRelativeResize="0"/>
          <p:nvPr/>
        </p:nvPicPr>
        <p:blipFill rotWithShape="1">
          <a:blip r:embed="rId3">
            <a:alphaModFix/>
          </a:blip>
          <a:srcRect/>
          <a:stretch/>
        </p:blipFill>
        <p:spPr>
          <a:xfrm>
            <a:off x="8506381" y="1535027"/>
            <a:ext cx="1695450" cy="3513223"/>
          </a:xfrm>
          <a:prstGeom prst="rect">
            <a:avLst/>
          </a:prstGeom>
          <a:noFill/>
          <a:ln>
            <a:noFill/>
          </a:ln>
        </p:spPr>
      </p:pic>
      <p:sp>
        <p:nvSpPr>
          <p:cNvPr id="140" name="Google Shape;140;p6"/>
          <p:cNvSpPr txBox="1"/>
          <p:nvPr/>
        </p:nvSpPr>
        <p:spPr>
          <a:xfrm>
            <a:off x="294968" y="961801"/>
            <a:ext cx="8362335" cy="5896199"/>
          </a:xfrm>
          <a:prstGeom prst="rect">
            <a:avLst/>
          </a:prstGeom>
          <a:noFill/>
          <a:ln>
            <a:noFill/>
          </a:ln>
        </p:spPr>
        <p:txBody>
          <a:bodyPr spcFirstLastPara="1" wrap="square" lIns="91425" tIns="91425" rIns="91425" bIns="91425" anchor="t" anchorCtr="0">
            <a:spAutoFit/>
          </a:bodyPr>
          <a:lstStyle/>
          <a:p>
            <a:pPr>
              <a:lnSpc>
                <a:spcPct val="107000"/>
              </a:lnSpc>
              <a:spcBef>
                <a:spcPts val="1400"/>
              </a:spcBef>
              <a:spcAft>
                <a:spcPts val="1400"/>
              </a:spcAft>
            </a:pPr>
            <a:r>
              <a:rPr lang="es-CO" sz="1200" dirty="0">
                <a:effectLst/>
                <a:latin typeface="Verdana" panose="020B0604030504040204" pitchFamily="34" charset="0"/>
                <a:ea typeface="Calibri" panose="020F0502020204030204" pitchFamily="34" charset="0"/>
              </a:rPr>
              <a:t>En los restaurantes que manejan reservas, suelen presentarse diversos problemas que afectan la eficiencia operativa y generan confusión, retrasos y pérdidas económicas. Entre los principales problemas destacan: </a:t>
            </a:r>
            <a:endParaRPr lang="es-CO" sz="1200" dirty="0">
              <a:effectLst/>
              <a:latin typeface="Calibri" panose="020F0502020204030204" pitchFamily="34" charset="0"/>
              <a:ea typeface="Calibri" panose="020F0502020204030204" pitchFamily="34" charset="0"/>
            </a:endParaRPr>
          </a:p>
          <a:p>
            <a:pPr marL="342900" lvl="0" indent="-342900">
              <a:lnSpc>
                <a:spcPct val="107000"/>
              </a:lnSpc>
              <a:spcBef>
                <a:spcPts val="1400"/>
              </a:spcBef>
              <a:spcAft>
                <a:spcPts val="1400"/>
              </a:spcAft>
              <a:buFont typeface="Symbol" panose="05050102010706020507" pitchFamily="18" charset="2"/>
              <a:buChar char="-"/>
            </a:pPr>
            <a:r>
              <a:rPr lang="es-CO" sz="1200" dirty="0">
                <a:effectLst/>
                <a:latin typeface="Verdana" panose="020B0604030504040204" pitchFamily="34" charset="0"/>
                <a:ea typeface="Calibri" panose="020F0502020204030204" pitchFamily="34" charset="0"/>
                <a:cs typeface="Calibri" panose="020F0502020204030204" pitchFamily="34" charset="0"/>
              </a:rPr>
              <a:t>Reservas fantasmas: Ocurren cuando un cliente reserva una mesa para una fecha futura y luego no se presenta, dejando la mesa sin uso. </a:t>
            </a:r>
            <a:endParaRPr lang="es-CO" sz="12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1400"/>
              </a:spcBef>
              <a:spcAft>
                <a:spcPts val="1400"/>
              </a:spcAft>
              <a:buFont typeface="Symbol" panose="05050102010706020507" pitchFamily="18" charset="2"/>
              <a:buChar char="-"/>
            </a:pPr>
            <a:r>
              <a:rPr lang="es-CO" sz="1200" dirty="0">
                <a:effectLst/>
                <a:latin typeface="Verdana" panose="020B0604030504040204" pitchFamily="34" charset="0"/>
                <a:ea typeface="Calibri" panose="020F0502020204030204" pitchFamily="34" charset="0"/>
                <a:cs typeface="Calibri" panose="020F0502020204030204" pitchFamily="34" charset="0"/>
              </a:rPr>
              <a:t>Cancelaciones tardías: Los clientes a menudo cancelan sus reservas en el último minuto, lo que impide al restaurante reorganizar adecuadamente el espacio. </a:t>
            </a:r>
            <a:endParaRPr lang="es-CO" sz="12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1400"/>
              </a:spcBef>
              <a:spcAft>
                <a:spcPts val="1400"/>
              </a:spcAft>
              <a:buFont typeface="Symbol" panose="05050102010706020507" pitchFamily="18" charset="2"/>
              <a:buChar char="-"/>
            </a:pPr>
            <a:r>
              <a:rPr lang="es-CO" sz="1200" dirty="0">
                <a:effectLst/>
                <a:latin typeface="Verdana" panose="020B0604030504040204" pitchFamily="34" charset="0"/>
                <a:ea typeface="Calibri" panose="020F0502020204030204" pitchFamily="34" charset="0"/>
                <a:cs typeface="Calibri" panose="020F0502020204030204" pitchFamily="34" charset="0"/>
              </a:rPr>
              <a:t>Overbooking: Con la expectativa de que habrá cancelaciones, algunos restaurantes reservan más mesas de las disponibles, lo que puede llevar a situaciones conflictivas cuando no se producen esas cancelaciones. </a:t>
            </a:r>
            <a:endParaRPr lang="es-CO" sz="12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1400"/>
              </a:spcBef>
              <a:spcAft>
                <a:spcPts val="1400"/>
              </a:spcAft>
              <a:buFont typeface="Symbol" panose="05050102010706020507" pitchFamily="18" charset="2"/>
              <a:buChar char="-"/>
            </a:pPr>
            <a:r>
              <a:rPr lang="es-CO" sz="1200" dirty="0">
                <a:effectLst/>
                <a:latin typeface="Verdana" panose="020B0604030504040204" pitchFamily="34" charset="0"/>
                <a:ea typeface="Calibri" panose="020F0502020204030204" pitchFamily="34" charset="0"/>
                <a:cs typeface="Calibri" panose="020F0502020204030204" pitchFamily="34" charset="0"/>
              </a:rPr>
              <a:t>Errores humanos: La presión de manejar múltiples reservas simultáneas genera errores, como asignar la misma mesa a dos clientes en el mismo horario. </a:t>
            </a:r>
            <a:endParaRPr lang="es-CO" sz="12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Bef>
                <a:spcPts val="1400"/>
              </a:spcBef>
              <a:spcAft>
                <a:spcPts val="1400"/>
              </a:spcAft>
              <a:buFont typeface="Symbol" panose="05050102010706020507" pitchFamily="18" charset="2"/>
              <a:buChar char="-"/>
            </a:pPr>
            <a:r>
              <a:rPr lang="es-CO" sz="1200" dirty="0">
                <a:effectLst/>
                <a:latin typeface="Verdana" panose="020B0604030504040204" pitchFamily="34" charset="0"/>
                <a:ea typeface="Calibri" panose="020F0502020204030204" pitchFamily="34" charset="0"/>
                <a:cs typeface="Calibri" panose="020F0502020204030204" pitchFamily="34" charset="0"/>
              </a:rPr>
              <a:t>Mala estimación del tiempo de uso de las mesas: Esto puede derivar en tiempos de espera prolongados o en el mal aprovechamiento de las mesas, afectando el flujo de clientes. Estos problemas no solo afectan la experiencia del cliente, sino que también resultan en pérdidas económicas significativas. La mala gestión del tiempo de uso de las mesas impacta directamente en el consumo, reduciendo la cantidad de platillos servidos y, por ende, los ingresos del restaurante.</a:t>
            </a:r>
            <a:endParaRPr lang="es-CO" sz="1200" dirty="0">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p:nvPr/>
        </p:nvSpPr>
        <p:spPr>
          <a:xfrm>
            <a:off x="950054" y="605917"/>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a:solidFill>
                  <a:srgbClr val="38AA00"/>
                </a:solidFill>
                <a:latin typeface="Work Sans Light"/>
                <a:ea typeface="Work Sans Light"/>
                <a:cs typeface="Work Sans Light"/>
                <a:sym typeface="Work Sans Light"/>
              </a:rPr>
              <a:t>Pregunta  Problema</a:t>
            </a:r>
            <a:endParaRPr sz="1800" b="0" i="0" u="none" strike="noStrike" cap="none">
              <a:solidFill>
                <a:schemeClr val="dk1"/>
              </a:solidFill>
              <a:latin typeface="Calibri"/>
              <a:ea typeface="Calibri"/>
              <a:cs typeface="Calibri"/>
              <a:sym typeface="Calibri"/>
            </a:endParaRPr>
          </a:p>
        </p:txBody>
      </p:sp>
      <p:cxnSp>
        <p:nvCxnSpPr>
          <p:cNvPr id="146" name="Google Shape;146;p7"/>
          <p:cNvCxnSpPr>
            <a:stCxn id="145" idx="1"/>
          </p:cNvCxnSpPr>
          <p:nvPr/>
        </p:nvCxnSpPr>
        <p:spPr>
          <a:xfrm rot="10800000" flipH="1">
            <a:off x="950054" y="1094432"/>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47" name="Google Shape;147;p7"/>
          <p:cNvPicPr preferRelativeResize="0"/>
          <p:nvPr/>
        </p:nvPicPr>
        <p:blipFill rotWithShape="1">
          <a:blip r:embed="rId3">
            <a:alphaModFix/>
          </a:blip>
          <a:srcRect/>
          <a:stretch/>
        </p:blipFill>
        <p:spPr>
          <a:xfrm>
            <a:off x="8882247" y="1721458"/>
            <a:ext cx="1476375" cy="3415083"/>
          </a:xfrm>
          <a:prstGeom prst="rect">
            <a:avLst/>
          </a:prstGeom>
          <a:noFill/>
          <a:ln>
            <a:noFill/>
          </a:ln>
        </p:spPr>
      </p:pic>
      <p:sp>
        <p:nvSpPr>
          <p:cNvPr id="148" name="Google Shape;148;p7"/>
          <p:cNvSpPr txBox="1"/>
          <p:nvPr/>
        </p:nvSpPr>
        <p:spPr>
          <a:xfrm>
            <a:off x="1429550" y="3064425"/>
            <a:ext cx="5547900" cy="1176317"/>
          </a:xfrm>
          <a:prstGeom prst="rect">
            <a:avLst/>
          </a:prstGeom>
          <a:noFill/>
          <a:ln>
            <a:noFill/>
          </a:ln>
        </p:spPr>
        <p:txBody>
          <a:bodyPr spcFirstLastPara="1" wrap="square" lIns="91425" tIns="91425" rIns="91425" bIns="91425" anchor="t" anchorCtr="0">
            <a:spAutoFit/>
          </a:bodyPr>
          <a:lstStyle/>
          <a:p>
            <a:pPr>
              <a:lnSpc>
                <a:spcPct val="107000"/>
              </a:lnSpc>
              <a:spcAft>
                <a:spcPts val="800"/>
              </a:spcAft>
            </a:pPr>
            <a:r>
              <a:rPr lang="es-CO" sz="1800" dirty="0">
                <a:effectLst/>
                <a:latin typeface="Verdana" panose="020B0604030504040204" pitchFamily="34" charset="0"/>
                <a:ea typeface="Calibri" panose="020F0502020204030204" pitchFamily="34" charset="0"/>
              </a:rPr>
              <a:t>¿Cómo se puede optimizar la gestión de reservas en los restaurantes para mitigar los problemas asociados a este proceso?</a:t>
            </a:r>
            <a:endParaRPr lang="es-CO" sz="1800" dirty="0">
              <a:effectLst/>
              <a:latin typeface="Calibri" panose="020F0502020204030204" pitchFamily="34" charset="0"/>
              <a:ea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p:nvPr/>
        </p:nvSpPr>
        <p:spPr>
          <a:xfrm>
            <a:off x="964803" y="310949"/>
            <a:ext cx="5547843" cy="10730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2600"/>
              <a:buFont typeface="Work Sans Light"/>
              <a:buNone/>
            </a:pPr>
            <a:r>
              <a:rPr lang="es-MX" sz="2600" b="0" i="0" u="none" strike="noStrike" cap="none" dirty="0">
                <a:solidFill>
                  <a:srgbClr val="38AA00"/>
                </a:solidFill>
                <a:latin typeface="Work Sans Light"/>
                <a:ea typeface="Work Sans Light"/>
                <a:cs typeface="Work Sans Light"/>
                <a:sym typeface="Work Sans Light"/>
              </a:rPr>
              <a:t>Alcance </a:t>
            </a:r>
            <a:endParaRPr sz="1800" b="0" i="0" u="none" strike="noStrike" cap="none" dirty="0">
              <a:solidFill>
                <a:schemeClr val="dk1"/>
              </a:solidFill>
              <a:latin typeface="Calibri"/>
              <a:ea typeface="Calibri"/>
              <a:cs typeface="Calibri"/>
              <a:sym typeface="Calibri"/>
            </a:endParaRPr>
          </a:p>
        </p:txBody>
      </p:sp>
      <p:cxnSp>
        <p:nvCxnSpPr>
          <p:cNvPr id="154" name="Google Shape;154;p8"/>
          <p:cNvCxnSpPr>
            <a:stCxn id="153" idx="1"/>
          </p:cNvCxnSpPr>
          <p:nvPr/>
        </p:nvCxnSpPr>
        <p:spPr>
          <a:xfrm rot="10800000" flipH="1">
            <a:off x="964803" y="799464"/>
            <a:ext cx="5042400" cy="48000"/>
          </a:xfrm>
          <a:prstGeom prst="straightConnector1">
            <a:avLst/>
          </a:prstGeom>
          <a:noFill/>
          <a:ln w="50800" cap="flat" cmpd="sng">
            <a:solidFill>
              <a:schemeClr val="accent6"/>
            </a:solidFill>
            <a:prstDash val="solid"/>
            <a:miter lim="800000"/>
            <a:headEnd type="none" w="sm" len="sm"/>
            <a:tailEnd type="none" w="sm" len="sm"/>
          </a:ln>
        </p:spPr>
      </p:cxnSp>
      <p:pic>
        <p:nvPicPr>
          <p:cNvPr id="155" name="Google Shape;155;p8"/>
          <p:cNvPicPr preferRelativeResize="0"/>
          <p:nvPr/>
        </p:nvPicPr>
        <p:blipFill rotWithShape="1">
          <a:blip r:embed="rId3">
            <a:alphaModFix amt="70000"/>
          </a:blip>
          <a:srcRect/>
          <a:stretch/>
        </p:blipFill>
        <p:spPr>
          <a:xfrm>
            <a:off x="7199789" y="1631023"/>
            <a:ext cx="4145873" cy="3533775"/>
          </a:xfrm>
          <a:prstGeom prst="rect">
            <a:avLst/>
          </a:prstGeom>
          <a:noFill/>
          <a:ln>
            <a:noFill/>
          </a:ln>
        </p:spPr>
      </p:pic>
      <p:sp>
        <p:nvSpPr>
          <p:cNvPr id="156" name="Google Shape;156;p8"/>
          <p:cNvSpPr txBox="1"/>
          <p:nvPr/>
        </p:nvSpPr>
        <p:spPr>
          <a:xfrm>
            <a:off x="657323" y="921207"/>
            <a:ext cx="6377658" cy="5714098"/>
          </a:xfrm>
          <a:prstGeom prst="rect">
            <a:avLst/>
          </a:prstGeom>
          <a:noFill/>
          <a:ln>
            <a:noFill/>
          </a:ln>
        </p:spPr>
        <p:txBody>
          <a:bodyPr spcFirstLastPara="1" wrap="square" lIns="91425" tIns="91425" rIns="91425" bIns="91425" anchor="t" anchorCtr="0">
            <a:spAutoFit/>
          </a:bodyPr>
          <a:lstStyle/>
          <a:p>
            <a:pPr marL="342900" lvl="0" indent="-342900">
              <a:lnSpc>
                <a:spcPct val="107000"/>
              </a:lnSpc>
              <a:spcAft>
                <a:spcPts val="800"/>
              </a:spcAft>
              <a:buFont typeface="Arial" panose="020B0604020202020204" pitchFamily="34" charset="0"/>
              <a:buChar char="❖"/>
            </a:pPr>
            <a:r>
              <a:rPr lang="es-CO" sz="1300" u="none" strike="noStrike" dirty="0">
                <a:effectLst/>
                <a:latin typeface="Verdana" panose="020B0604030504040204" pitchFamily="34" charset="0"/>
                <a:ea typeface="Verdana" panose="020B0604030504040204" pitchFamily="34" charset="0"/>
                <a:cs typeface="Verdana" panose="020B0604030504040204" pitchFamily="34" charset="0"/>
              </a:rPr>
              <a:t>Organizar los procesos internos del restaurante relacionados con el área de reservas, especificando las funciones para gerentes, clientes y recepcionistas  agilizando la coordinación y eficiencia.</a:t>
            </a:r>
            <a:endParaRPr lang="es-CO" sz="1300" u="none" strike="noStrike"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Arial" panose="020B0604020202020204" pitchFamily="34" charset="0"/>
              <a:buChar char="❖"/>
            </a:pPr>
            <a:r>
              <a:rPr lang="es-CO" sz="1300" u="none" strike="noStrike" dirty="0">
                <a:effectLst/>
                <a:latin typeface="Verdana" panose="020B0604030504040204" pitchFamily="34" charset="0"/>
                <a:ea typeface="Verdana" panose="020B0604030504040204" pitchFamily="34" charset="0"/>
                <a:cs typeface="Verdana" panose="020B0604030504040204" pitchFamily="34" charset="0"/>
              </a:rPr>
              <a:t>Controlar el acceso para gerentes, clientes y recepcionistas en caso de incidentes, asegurando una gestión segura y adecuada de los permisos.</a:t>
            </a:r>
            <a:endParaRPr lang="es-CO" sz="1300" u="none" strike="noStrike"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Arial" panose="020B0604020202020204" pitchFamily="34" charset="0"/>
              <a:buChar char="❖"/>
            </a:pPr>
            <a:r>
              <a:rPr lang="es-CO" sz="1300" u="none" strike="noStrike" dirty="0">
                <a:effectLst/>
                <a:latin typeface="Verdana" panose="020B0604030504040204" pitchFamily="34" charset="0"/>
                <a:ea typeface="Verdana" panose="020B0604030504040204" pitchFamily="34" charset="0"/>
                <a:cs typeface="Verdana" panose="020B0604030504040204" pitchFamily="34" charset="0"/>
              </a:rPr>
              <a:t>Facilitar el manejo sobre las mesas y sus horarios de reserva para el cuerpo de gerencia.</a:t>
            </a:r>
            <a:endParaRPr lang="es-CO" sz="1300" u="none" strike="noStrike"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Arial" panose="020B0604020202020204" pitchFamily="34" charset="0"/>
              <a:buChar char="❖"/>
            </a:pPr>
            <a:r>
              <a:rPr lang="es-CO" sz="1300" b="1" u="none" strike="noStrike" dirty="0">
                <a:effectLst/>
                <a:latin typeface="Verdana" panose="020B0604030504040204" pitchFamily="34" charset="0"/>
                <a:ea typeface="Calibri" panose="020F0502020204030204" pitchFamily="34" charset="0"/>
                <a:cs typeface="Calibri" panose="020F0502020204030204" pitchFamily="34" charset="0"/>
              </a:rPr>
              <a:t>Optimizar el trabajo de los recepcionistas</a:t>
            </a:r>
            <a:r>
              <a:rPr lang="es-CO" sz="1300" u="none" strike="noStrike" dirty="0">
                <a:effectLst/>
                <a:latin typeface="Verdana" panose="020B0604030504040204" pitchFamily="34" charset="0"/>
                <a:ea typeface="Calibri" panose="020F0502020204030204" pitchFamily="34" charset="0"/>
              </a:rPr>
              <a:t> mediante la interfaz de reservas, reduciendo problemas comunes como reservas dobles, overbooking y reservas duplicadas.</a:t>
            </a:r>
            <a:endParaRPr lang="es-CO" sz="1300" u="none" strike="noStrike"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Arial" panose="020B0604020202020204" pitchFamily="34" charset="0"/>
              <a:buChar char="❖"/>
            </a:pPr>
            <a:r>
              <a:rPr lang="es-CO" sz="1300" u="none" strike="noStrike" dirty="0">
                <a:effectLst/>
                <a:latin typeface="Calibri" panose="020F0502020204030204" pitchFamily="34" charset="0"/>
                <a:ea typeface="Calibri" panose="020F0502020204030204" pitchFamily="34" charset="0"/>
              </a:rPr>
              <a:t>Facilitar la gestión de perfiles para el administrador, incluyendo la administración del personal de recepción, las cuentas de clientes y los perfiles de gerencia, con la opción de editar datos básicos en cada perfil y manejar inconvenientes relacionados con registros o comportamientos.</a:t>
            </a:r>
          </a:p>
          <a:p>
            <a:pPr marL="342900" lvl="0" indent="-342900">
              <a:lnSpc>
                <a:spcPct val="107000"/>
              </a:lnSpc>
              <a:spcAft>
                <a:spcPts val="800"/>
              </a:spcAft>
              <a:buFont typeface="Arial" panose="020B0604020202020204" pitchFamily="34" charset="0"/>
              <a:buChar char="❖"/>
            </a:pPr>
            <a:r>
              <a:rPr lang="es-CO" sz="1300" u="none" strike="noStrike" dirty="0">
                <a:effectLst/>
                <a:latin typeface="Calibri" panose="020F0502020204030204" pitchFamily="34" charset="0"/>
                <a:ea typeface="Calibri" panose="020F0502020204030204" pitchFamily="34" charset="0"/>
              </a:rPr>
              <a:t>Permitir a los clientes reservar con antelación y proporcionar asistencia para el uso de su reserva, incluyendo alertas de recordatorio para que lleguen 15 minutos antes de la hora programada, asegurando una mejor organización y puntualidad.</a:t>
            </a:r>
          </a:p>
          <a:p>
            <a:pPr marL="342900" lvl="0" indent="-342900">
              <a:lnSpc>
                <a:spcPct val="107000"/>
              </a:lnSpc>
              <a:spcAft>
                <a:spcPts val="800"/>
              </a:spcAft>
              <a:buFont typeface="Arial" panose="020B0604020202020204" pitchFamily="34" charset="0"/>
              <a:buChar char="❖"/>
            </a:pPr>
            <a:r>
              <a:rPr lang="es-CO" sz="1300" u="none" strike="noStrike" dirty="0">
                <a:effectLst/>
                <a:latin typeface="Calibri" panose="020F0502020204030204" pitchFamily="34" charset="0"/>
                <a:ea typeface="Calibri" panose="020F0502020204030204" pitchFamily="34" charset="0"/>
              </a:rPr>
              <a:t>Gestionar los pagos relacionados con la plataforma desde el perfil del gerente, asegurando un manejo claro y eficiente de los costos asociados.</a:t>
            </a:r>
          </a:p>
          <a:p>
            <a:pPr marL="342900" lvl="0" indent="-342900">
              <a:lnSpc>
                <a:spcPct val="107000"/>
              </a:lnSpc>
              <a:spcAft>
                <a:spcPts val="800"/>
              </a:spcAft>
              <a:buFont typeface="Arial" panose="020B0604020202020204" pitchFamily="34" charset="0"/>
              <a:buChar char="❖"/>
            </a:pPr>
            <a:r>
              <a:rPr lang="es-CO" sz="1300" u="none" strike="noStrike" dirty="0">
                <a:effectLst/>
                <a:latin typeface="Calibri" panose="020F0502020204030204" pitchFamily="34" charset="0"/>
                <a:ea typeface="Calibri" panose="020F0502020204030204" pitchFamily="34" charset="0"/>
              </a:rPr>
              <a:t>Permitir al gerente manejar las mesas del restaurante y la asignación de horarios para las mesa, optimizando así el flujo de clientes y el uso del espacio.</a:t>
            </a:r>
          </a:p>
        </p:txBody>
      </p:sp>
      <p:sp>
        <p:nvSpPr>
          <p:cNvPr id="157" name="Google Shape;157;p8"/>
          <p:cNvSpPr txBox="1"/>
          <p:nvPr/>
        </p:nvSpPr>
        <p:spPr>
          <a:xfrm flipH="1">
            <a:off x="10376925" y="6401425"/>
            <a:ext cx="1921500" cy="58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Ver documento</a:t>
            </a:r>
            <a:r>
              <a:rPr lang="es-MX" sz="1400" b="0" i="0" u="none" strike="noStrike" cap="none">
                <a:solidFill>
                  <a:schemeClr val="dk1"/>
                </a:solidFill>
                <a:latin typeface="Calibri"/>
                <a:ea typeface="Calibri"/>
                <a:cs typeface="Calibri"/>
                <a:sym typeface="Calibri"/>
              </a:rPr>
              <a:t> </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a:xfrm>
            <a:off x="456217" y="330750"/>
            <a:ext cx="10260000" cy="83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Work Sans Medium"/>
              <a:buNone/>
            </a:pPr>
            <a:r>
              <a:rPr lang="es-MX" sz="4000">
                <a:solidFill>
                  <a:schemeClr val="lt1"/>
                </a:solidFill>
                <a:latin typeface="Work Sans Medium"/>
                <a:ea typeface="Work Sans Medium"/>
                <a:cs typeface="Work Sans Medium"/>
                <a:sym typeface="Work Sans Medium"/>
              </a:rPr>
              <a:t>Mapas de Procesos </a:t>
            </a:r>
            <a:endParaRPr/>
          </a:p>
        </p:txBody>
      </p:sp>
      <p:sp>
        <p:nvSpPr>
          <p:cNvPr id="164" name="Google Shape;164;p9"/>
          <p:cNvSpPr txBox="1"/>
          <p:nvPr/>
        </p:nvSpPr>
        <p:spPr>
          <a:xfrm>
            <a:off x="10914350" y="6473700"/>
            <a:ext cx="1941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ver formato</a:t>
            </a:r>
            <a:endParaRPr sz="1800" b="0" i="0" u="none" strike="noStrike" cap="none">
              <a:solidFill>
                <a:schemeClr val="dk1"/>
              </a:solidFill>
              <a:latin typeface="Calibri"/>
              <a:ea typeface="Calibri"/>
              <a:cs typeface="Calibri"/>
              <a:sym typeface="Calibri"/>
            </a:endParaRPr>
          </a:p>
        </p:txBody>
      </p:sp>
      <p:sp>
        <p:nvSpPr>
          <p:cNvPr id="165" name="Google Shape;165;p9"/>
          <p:cNvSpPr txBox="1"/>
          <p:nvPr/>
        </p:nvSpPr>
        <p:spPr>
          <a:xfrm>
            <a:off x="364550" y="1451325"/>
            <a:ext cx="11380800" cy="2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MX" sz="2800" dirty="0">
                <a:solidFill>
                  <a:schemeClr val="dk1"/>
                </a:solidFill>
                <a:latin typeface="Calibri"/>
                <a:ea typeface="Calibri"/>
                <a:cs typeface="Calibri"/>
                <a:sym typeface="Calibri"/>
              </a:rPr>
              <a:t>El restaurante sin implementar el software</a:t>
            </a:r>
            <a:endParaRPr sz="2800" b="0" i="0" u="none" strike="noStrike" cap="none" dirty="0">
              <a:solidFill>
                <a:schemeClr val="dk1"/>
              </a:solidFill>
              <a:latin typeface="Calibri"/>
              <a:ea typeface="Calibri"/>
              <a:cs typeface="Calibri"/>
              <a:sym typeface="Calibri"/>
            </a:endParaRPr>
          </a:p>
        </p:txBody>
      </p:sp>
      <p:pic>
        <p:nvPicPr>
          <p:cNvPr id="4" name="Imagen 3" descr="Diagrama, Esquemático&#10;&#10;Descripción generada automáticamente">
            <a:extLst>
              <a:ext uri="{FF2B5EF4-FFF2-40B4-BE49-F238E27FC236}">
                <a16:creationId xmlns:a16="http://schemas.microsoft.com/office/drawing/2014/main" id="{5A4DE4D9-C50C-4349-C75A-6FA8D76029DC}"/>
              </a:ext>
            </a:extLst>
          </p:cNvPr>
          <p:cNvPicPr>
            <a:picLocks noChangeAspect="1"/>
          </p:cNvPicPr>
          <p:nvPr/>
        </p:nvPicPr>
        <p:blipFill>
          <a:blip r:embed="rId4"/>
          <a:stretch>
            <a:fillRect/>
          </a:stretch>
        </p:blipFill>
        <p:spPr>
          <a:xfrm>
            <a:off x="4144375" y="2130209"/>
            <a:ext cx="2934851" cy="4727791"/>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751</Words>
  <Application>Microsoft Office PowerPoint</Application>
  <PresentationFormat>Panorámica</PresentationFormat>
  <Paragraphs>54</Paragraphs>
  <Slides>14</Slides>
  <Notes>14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Verdana</vt:lpstr>
      <vt:lpstr>Symbol</vt:lpstr>
      <vt:lpstr>Roboto</vt:lpstr>
      <vt:lpstr>Work Sans Light</vt:lpstr>
      <vt:lpstr>Calibri</vt:lpstr>
      <vt:lpstr>Arial</vt:lpstr>
      <vt:lpstr>Work Sans Medium</vt:lpstr>
      <vt:lpstr>Tema de Office</vt:lpstr>
      <vt:lpstr>Presentación de PowerPoint</vt:lpstr>
      <vt:lpstr>Integrantes</vt:lpstr>
      <vt:lpstr>Formulación del Proyecto </vt:lpstr>
      <vt:lpstr>Presentación de PowerPoint</vt:lpstr>
      <vt:lpstr>Presentación de PowerPoint</vt:lpstr>
      <vt:lpstr>Presentación de PowerPoint</vt:lpstr>
      <vt:lpstr>Presentación de PowerPoint</vt:lpstr>
      <vt:lpstr>Presentación de PowerPoint</vt:lpstr>
      <vt:lpstr>Mapas de Procesos </vt:lpstr>
      <vt:lpstr>Mapas de Procesos </vt:lpstr>
      <vt:lpstr>Técnica de Recolección de Datos </vt:lpstr>
      <vt:lpstr>Requerimientos  </vt:lpstr>
      <vt:lpstr>Mockup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Herrera Mora</dc:creator>
  <cp:lastModifiedBy>Cristian David Monzon Amortegui</cp:lastModifiedBy>
  <cp:revision>2</cp:revision>
  <dcterms:created xsi:type="dcterms:W3CDTF">2024-03-15T00:49:27Z</dcterms:created>
  <dcterms:modified xsi:type="dcterms:W3CDTF">2024-10-01T02:24:48Z</dcterms:modified>
</cp:coreProperties>
</file>